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commentAuthors.xml" ContentType="application/vnd.openxmlformats-officedocument.presentationml.commentAuthors+xml"/>
  <Override PartName="/ppt/comments/comment2.xml" ContentType="application/vnd.openxmlformats-officedocument.presentationml.comment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Default Extension="gif" ContentType="image/gif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5" r:id="rId3"/>
    <p:sldMasterId id="2147483726" r:id="rId4"/>
    <p:sldMasterId id="2147483737" r:id="rId5"/>
    <p:sldMasterId id="2147483748" r:id="rId6"/>
    <p:sldMasterId id="2147483759" r:id="rId7"/>
    <p:sldMasterId id="2147483770" r:id="rId8"/>
    <p:sldMasterId id="2147483781" r:id="rId9"/>
  </p:sldMasterIdLst>
  <p:notesMasterIdLst>
    <p:notesMasterId r:id="rId19"/>
  </p:notesMasterIdLst>
  <p:handoutMasterIdLst>
    <p:handoutMasterId r:id="rId20"/>
  </p:handoutMasterIdLst>
  <p:sldIdLst>
    <p:sldId id="418" r:id="rId10"/>
    <p:sldId id="423" r:id="rId11"/>
    <p:sldId id="425" r:id="rId12"/>
    <p:sldId id="424" r:id="rId13"/>
    <p:sldId id="426" r:id="rId14"/>
    <p:sldId id="427" r:id="rId15"/>
    <p:sldId id="428" r:id="rId16"/>
    <p:sldId id="429" r:id="rId17"/>
    <p:sldId id="430" r:id="rId1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86">
          <p15:clr>
            <a:srgbClr val="A4A3A4"/>
          </p15:clr>
        </p15:guide>
        <p15:guide id="2" orient="horz" pos="4135">
          <p15:clr>
            <a:srgbClr val="A4A3A4"/>
          </p15:clr>
        </p15:guide>
        <p15:guide id="3" orient="horz" pos="735">
          <p15:clr>
            <a:srgbClr val="A4A3A4"/>
          </p15:clr>
        </p15:guide>
        <p15:guide id="4" orient="horz" pos="3410">
          <p15:clr>
            <a:srgbClr val="A4A3A4"/>
          </p15:clr>
        </p15:guide>
        <p15:guide id="5" orient="horz" pos="3485">
          <p15:clr>
            <a:srgbClr val="A4A3A4"/>
          </p15:clr>
        </p15:guide>
        <p15:guide id="6" orient="horz" pos="1686">
          <p15:clr>
            <a:srgbClr val="A4A3A4"/>
          </p15:clr>
        </p15:guide>
        <p15:guide id="7" pos="4238">
          <p15:clr>
            <a:srgbClr val="A4A3A4"/>
          </p15:clr>
        </p15:guide>
        <p15:guide id="8" pos="941">
          <p15:clr>
            <a:srgbClr val="A4A3A4"/>
          </p15:clr>
        </p15:guide>
        <p15:guide id="9" pos="2068">
          <p15:clr>
            <a:srgbClr val="A4A3A4"/>
          </p15:clr>
        </p15:guide>
        <p15:guide id="10" pos="109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 compaq" initials="hc" lastIdx="2" clrIdx="0"/>
  <p:cmAuthor id="1" name="Administrator" initials="A" lastIdx="7" clrIdx="1"/>
  <p:cmAuthor id="2" name="Hélène Nabih" initials="H" lastIdx="6" clrIdx="2">
    <p:extLst>
      <p:ext uri="{19B8F6BF-5375-455C-9EA6-DF929625EA0E}">
        <p15:presenceInfo xmlns="" xmlns:p15="http://schemas.microsoft.com/office/powerpoint/2012/main" userId="Hélène Nabi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A7C0F"/>
    <a:srgbClr val="CC3300"/>
    <a:srgbClr val="D8990A"/>
    <a:srgbClr val="FFA600"/>
    <a:srgbClr val="CE4C0A"/>
    <a:srgbClr val="FE4F01"/>
    <a:srgbClr val="80A5D2"/>
    <a:srgbClr val="B7C38D"/>
    <a:srgbClr val="C80F0F"/>
    <a:srgbClr val="BE2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62" autoAdjust="0"/>
    <p:restoredTop sz="92426" autoAdjust="0"/>
  </p:normalViewPr>
  <p:slideViewPr>
    <p:cSldViewPr snapToGrid="0">
      <p:cViewPr>
        <p:scale>
          <a:sx n="66" d="100"/>
          <a:sy n="66" d="100"/>
        </p:scale>
        <p:origin x="-534" y="-288"/>
      </p:cViewPr>
      <p:guideLst>
        <p:guide orient="horz" pos="4186"/>
        <p:guide orient="horz" pos="4135"/>
        <p:guide orient="horz" pos="735"/>
        <p:guide orient="horz" pos="3410"/>
        <p:guide orient="horz" pos="3485"/>
        <p:guide orient="horz" pos="1686"/>
        <p:guide pos="4238"/>
        <p:guide pos="941"/>
        <p:guide pos="2068"/>
        <p:guide pos="1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3:53.042" idx="4">
    <p:pos x="10" y="10"/>
    <p:text>"Champs d'action..." : Soll ich das ins EN übersetzen?</p:text>
    <p:extLst>
      <p:ext uri="{C676402C-5697-4E1C-873F-D02D1690AC5C}">
        <p15:threadingInfo xmlns=""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3:53.042" idx="6">
    <p:pos x="10" y="10"/>
    <p:text>"Champs d'action..." : Soll ich das ins EN übersetzen?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>
              <a:latin typeface="Times"/>
            </a:endParaRP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598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gi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gi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gi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8.gi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8C5CF-E16D-4BE8-BF45-2B69BD1824B6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9582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63053-0586-4ACD-ABAC-885EB986521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455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6C9D1-45B3-4E3B-BB95-FCE94B20DA4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32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21ADF-521B-4C4C-B26E-B29A10BFC6F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3146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2A222-705C-4C83-91DA-45572933CA4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17584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673BBA-D514-45EE-B8F2-7F7F58992E0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29511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DCC3B4-EFEC-47FE-8FC1-8B0B719D120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53316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58505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59010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9B2-D701-4DA3-9A5B-C70850832FB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9949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7BEE8-F203-48A0-9867-29B3817B012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685158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3BF63-9C60-4609-8F9B-255BC7C1C0F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3735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0FBED-F051-4099-8483-52990718CC7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8090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046F74-C422-4498-B77F-63671268088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58577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178DF-A787-4BA6-B4B8-EB5F443F3F6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1891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596B-F318-4B40-A784-644A11CD730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529869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861-E052-43F8-AB8D-87DDE25C6DA4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1807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859772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414310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B9BDCC-4507-4A3C-A8F2-32ED3F1714A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5392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FDC791F-9F29-49AE-9150-408638B715B9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=""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2B4BA-397D-4AEA-8F04-F743698EE81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70597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83AE3-4D41-49F9-B9EB-D97D930C103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111942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4B7C2-D96A-428B-82BE-CF8B71615324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4534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74602-5E40-4718-A22F-B94D74950C7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5470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5031DA-2633-48FF-9297-BF50C998D40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44611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EB494-489C-48AE-A894-FC5EDBFB60B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36696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BCFD4-1C9C-413F-BCDD-F81AA4F34F4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59460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7779806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43244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8EB60-8020-4395-902A-337FAE57C85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6682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131326-0598-4005-A974-CDAA0D2F19BA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=""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E4E4E-77A4-4103-9A72-721A7799C54B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5196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DD0A-25B1-4D04-8E1B-A4F4A4F61A2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47770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3AC16-FB46-45A9-8751-A6A3B3944DB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6885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A2AB-2454-450E-B566-CE2224B3BB16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453498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671685-856A-4ED4-B865-A6675AF5D31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82013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D3A5C-4722-492D-8954-765FB8BE231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67630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09656-D2B9-4555-8CC9-80EEB5C8A055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84626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41451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425893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CA1E-87FE-4E20-89D1-6B92A2569AD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70092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40469AC-78CE-46A3-9D74-D0CBC13F581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008DD-7301-44D1-8121-4AA6B897F4C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293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8A913-D50C-4826-B82F-7FD5B3DDF8C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386336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6F608-628C-4E5B-9512-6C3A21727E7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207220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67397-77C7-45C2-AFC5-D56D91BA3C2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410098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73016-FF7B-473D-A69F-2D583B46050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685411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693E-A49B-4346-BC4C-121A3B5ECC4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39918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D5761-1388-4CC6-9616-E07BC5F6A89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09079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1413165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04812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9120-45AD-432E-B279-68C2AA2D20F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4402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E64AEF-F39D-4D75-8E6F-4AD12E8FEAC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255CA-E1DE-462E-8E8E-B98F9AC570B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20325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D6440-2E16-435C-825F-D9B1644F2C8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087430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A7DB2E-E125-49AC-9E3C-C4EA0B65BD2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49733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680E5-A1A6-4660-9694-5E5DFC6ED12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859979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A80F5-2232-4D7E-8E49-BFBD93F84CD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54087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D1D9B-2BA7-4379-99F5-7B3E6C8189E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82489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F54F-ABB2-496F-82AB-D0ED86FD39E5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33090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596116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40033462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2025857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353B94-398E-471B-A5F3-48368F2787D4}" type="datetime1">
              <a:rPr lang="fr-FR" smtClean="0"/>
              <a:pPr/>
              <a:t>09/05/2017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24642892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="" xmlns:p14="http://schemas.microsoft.com/office/powerpoint/2010/main" val="380397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="" xmlns:p14="http://schemas.microsoft.com/office/powerpoint/2010/main" val="506545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183349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734870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91319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1563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1DA33-A089-46E9-996D-83CA6739F86B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6696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8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g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8.gi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8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gi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image" Target="../media/image9.jpeg"/><Relationship Id="rId5" Type="http://schemas.openxmlformats.org/officeDocument/2006/relationships/slideLayout" Target="../slideLayouts/slideLayout72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71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426E1810-F6D5-4C5B-A2DC-D9110204CA9E}" type="datetime1">
              <a:rPr lang="fr-FR" noProof="0" smtClean="0"/>
              <a:pPr/>
              <a:t>09/05/2017</a:t>
            </a:fld>
            <a:endParaRPr lang="de-DE" noProof="0"/>
          </a:p>
        </p:txBody>
      </p:sp>
      <p:pic>
        <p:nvPicPr>
          <p:cNvPr id="11" name="Bild 10" descr="shutterstock_9166447.jpg"/>
          <p:cNvPicPr>
            <a:picLocks noChangeAspect="1"/>
          </p:cNvPicPr>
          <p:nvPr/>
        </p:nvPicPr>
        <p:blipFill rotWithShape="1">
          <a:blip r:embed="rId11" cstate="print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57"/>
          <a:stretch/>
        </p:blipFill>
        <p:spPr>
          <a:xfrm>
            <a:off x="0" y="1166813"/>
            <a:ext cx="9144000" cy="54117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3F5B999-ADA9-473E-8FD9-F010AFFCEEA0}" type="datetime1">
              <a:rPr lang="fr-FR" smtClean="0"/>
              <a:pPr/>
              <a:t>09/05/2017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87D8387F-E299-449C-90FB-04C121D57AC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332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B7A75555-4E38-47BF-8A3A-D10527E8E3F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992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C286D6E-90E6-4D2E-9236-3BB7467A1DF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77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815360B-BBF0-4925-AB13-5BFC0194D07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58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132854A7-F6F3-4012-B5B4-D5F51732F6B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4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0055BDD0-97D4-43D5-A301-D25C7A47805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24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9" descr="weltkugel-1-Europa-Afrika.jpg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51" r="13474"/>
          <a:stretch/>
        </p:blipFill>
        <p:spPr>
          <a:xfrm>
            <a:off x="0" y="0"/>
            <a:ext cx="6544286" cy="117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830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400110"/>
          </a:xfrm>
        </p:spPr>
        <p:txBody>
          <a:bodyPr/>
          <a:lstStyle/>
          <a:p>
            <a:r>
              <a:rPr lang="fr-FR" dirty="0" smtClean="0"/>
              <a:t>09/05/2017</a:t>
            </a:r>
          </a:p>
          <a:p>
            <a:endParaRPr lang="de-DE" dirty="0"/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761687" y="3081491"/>
            <a:ext cx="7678035" cy="291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endParaRPr lang="fr-FR" sz="2800" dirty="0" smtClean="0">
              <a:solidFill>
                <a:srgbClr val="C00000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solidFill>
                <a:srgbClr val="C00000"/>
              </a:solidFill>
              <a:cs typeface="Tahoma" pitchFamily="34" charset="0"/>
            </a:endParaRPr>
          </a:p>
          <a:p>
            <a:pPr lvl="0" eaLnBrk="0" hangingPunct="0"/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Atelier de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lancement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 la phase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pilote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pour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l’introduction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des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Bureaux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Contrôle</a:t>
            </a:r>
            <a:r>
              <a:rPr lang="en-US" sz="2800" dirty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.</a:t>
            </a:r>
            <a:endParaRPr lang="en-US" sz="2800" dirty="0" smtClean="0">
              <a:solidFill>
                <a:srgbClr val="6E6452"/>
              </a:solidFill>
              <a:latin typeface="Arial" charset="0"/>
              <a:ea typeface="+mn-ea"/>
              <a:cs typeface="+mn-cs"/>
            </a:endParaRPr>
          </a:p>
          <a:p>
            <a:pPr lvl="0" eaLnBrk="0" hangingPunct="0"/>
            <a:endParaRPr lang="en-US" sz="2800" dirty="0">
              <a:solidFill>
                <a:srgbClr val="6E6452"/>
              </a:solidFill>
              <a:latin typeface="Arial" charset="0"/>
              <a:ea typeface="+mn-ea"/>
              <a:cs typeface="+mn-cs"/>
            </a:endParaRPr>
          </a:p>
          <a:p>
            <a:pPr lvl="0" eaLnBrk="0" hangingPunct="0"/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09-05-2017</a:t>
            </a:r>
            <a:endParaRPr lang="fr-FR" sz="1800" dirty="0">
              <a:solidFill>
                <a:srgbClr val="6E6452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64067" y="1193383"/>
            <a:ext cx="8183489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3200" dirty="0" smtClean="0">
                <a:solidFill>
                  <a:srgbClr val="C80F0F"/>
                </a:solidFill>
                <a:latin typeface="Arial"/>
              </a:rPr>
              <a:t>Projet régional </a:t>
            </a:r>
            <a:r>
              <a:rPr lang="en-US" sz="3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“RE-ACTIVATE”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RE-ACTIVATE</a:t>
            </a:r>
            <a:endParaRPr lang="de-DE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1872895"/>
            <a:ext cx="9201411" cy="20803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5517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1300" y="1078614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Rappel du cadre réglementaire </a:t>
            </a: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90500" y="1585792"/>
            <a:ext cx="8674100" cy="4640836"/>
          </a:xfrm>
        </p:spPr>
        <p:txBody>
          <a:bodyPr/>
          <a:lstStyle/>
          <a:p>
            <a:pPr marL="358775" lvl="1" indent="-358775" algn="just"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Décret n° 64-9 du 17 janvier 1964: « Cahier des Charges relatif à la fourniture de l’énergie électrique sur l’ensemble du territoire de la République ».</a:t>
            </a:r>
          </a:p>
          <a:p>
            <a:pPr marL="358775" lvl="1" indent="-358775" algn="just"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Loi </a:t>
            </a:r>
            <a:r>
              <a:rPr lang="fr-FR" sz="2000" b="1" dirty="0" smtClean="0">
                <a:latin typeface="Calibri"/>
              </a:rPr>
              <a:t>2015-12 du 11 mai 2015 relative à la production de l’électricité à partir des énergies renouvelables.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Décret gouvernemental n°2016-1123 du 24 août 2016 fixant les conditions et les modalités de réalisation des projets de production et de vente d’électricité à partir des énergies renouvelables. 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Cahier des charges relatif aux exigences techniques de raccordement et d’évacuation de l’énergie produite à partir des ER sur le réseau BT- 09 février </a:t>
            </a:r>
            <a:r>
              <a:rPr lang="fr-FR" sz="2000" b="1" dirty="0" smtClean="0">
                <a:latin typeface="Calibri"/>
              </a:rPr>
              <a:t>2017.</a:t>
            </a:r>
            <a:endParaRPr lang="fr-FR" sz="2000" b="1" dirty="0" smtClean="0">
              <a:latin typeface="Calibri"/>
            </a:endParaRP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Cahier des charges relatif aux exigences techniques de raccordement et d’évacuation de l’énergie produite à partir des ER sur le réseau HT et MT- 09 février </a:t>
            </a:r>
            <a:r>
              <a:rPr lang="fr-FR" sz="2000" b="1" dirty="0" smtClean="0">
                <a:latin typeface="Calibri"/>
              </a:rPr>
              <a:t>2017.</a:t>
            </a:r>
            <a:endParaRPr lang="fr-FR" sz="2000" b="1" dirty="0" smtClean="0">
              <a:latin typeface="Calibri"/>
            </a:endParaRPr>
          </a:p>
          <a:p>
            <a:pPr algn="just">
              <a:buNone/>
            </a:pPr>
            <a:endParaRPr lang="fr-FR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6000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1300" y="1078614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Rappel du cadre réglementaire </a:t>
            </a: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80975" y="1556764"/>
            <a:ext cx="8709026" cy="4805936"/>
          </a:xfrm>
        </p:spPr>
        <p:txBody>
          <a:bodyPr/>
          <a:lstStyle/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Contrat d’achat par la STEG de l’excédent de l’énergie électrique produite </a:t>
            </a:r>
            <a:r>
              <a:rPr lang="fr-FR" sz="2000" b="1" dirty="0" smtClean="0">
                <a:latin typeface="Calibri"/>
              </a:rPr>
              <a:t>à </a:t>
            </a:r>
            <a:r>
              <a:rPr lang="fr-FR" sz="2000" b="1" dirty="0" smtClean="0">
                <a:latin typeface="Calibri"/>
              </a:rPr>
              <a:t>partir des énergies renouvelables et livrée sur le réseau basse </a:t>
            </a:r>
            <a:r>
              <a:rPr lang="fr-FR" sz="2000" b="1" dirty="0" smtClean="0">
                <a:latin typeface="Calibri"/>
              </a:rPr>
              <a:t>tension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Contrat </a:t>
            </a:r>
            <a:r>
              <a:rPr lang="fr-FR" sz="2000" b="1" dirty="0" smtClean="0">
                <a:latin typeface="Calibri"/>
              </a:rPr>
              <a:t>de transport de l’énergie électrique produite à partir des installations des énergies renouvelables raccordées  au réseau haute et moyenne tension et d’achat de l’excédent par la STEG (contrat type</a:t>
            </a:r>
            <a:r>
              <a:rPr lang="fr-FR" sz="2000" b="1" dirty="0" smtClean="0">
                <a:latin typeface="Calibri"/>
              </a:rPr>
              <a:t>).</a:t>
            </a:r>
            <a:endParaRPr lang="fr-FR" sz="2000" b="1" dirty="0" smtClean="0">
              <a:latin typeface="Calibri"/>
            </a:endParaRPr>
          </a:p>
          <a:p>
            <a:pPr marL="358775" lvl="0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Fixation des tarifs d’achat par la STEG du surplus d’électricité  des clients auto-producteurs raccordés sur les réseaux MT et HT.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Contrat de vente </a:t>
            </a:r>
            <a:r>
              <a:rPr lang="fr-FR" sz="2000" b="1" dirty="0" smtClean="0">
                <a:latin typeface="Calibri"/>
              </a:rPr>
              <a:t>à </a:t>
            </a:r>
            <a:r>
              <a:rPr lang="fr-FR" sz="2000" b="1" dirty="0" smtClean="0">
                <a:latin typeface="Calibri"/>
              </a:rPr>
              <a:t>la société tunisienne de l’électricité et du gaz de l‘énergie électrique produite </a:t>
            </a:r>
            <a:r>
              <a:rPr lang="fr-FR" sz="2000" b="1" dirty="0" smtClean="0">
                <a:latin typeface="Calibri"/>
              </a:rPr>
              <a:t>à </a:t>
            </a:r>
            <a:r>
              <a:rPr lang="fr-FR" sz="2000" b="1" dirty="0" smtClean="0">
                <a:latin typeface="Calibri"/>
              </a:rPr>
              <a:t>partir des énergies renouvelables assujettie </a:t>
            </a:r>
            <a:r>
              <a:rPr lang="fr-FR" sz="2000" b="1" dirty="0" smtClean="0">
                <a:latin typeface="Calibri"/>
              </a:rPr>
              <a:t>à </a:t>
            </a:r>
            <a:r>
              <a:rPr lang="fr-FR" sz="2000" b="1" dirty="0" smtClean="0">
                <a:latin typeface="Calibri"/>
              </a:rPr>
              <a:t>une autorisation</a:t>
            </a:r>
            <a:r>
              <a:rPr lang="fr-FR" sz="2000" b="1" dirty="0" smtClean="0">
                <a:latin typeface="Calibri"/>
              </a:rPr>
              <a:t>.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«Manuel </a:t>
            </a:r>
            <a:r>
              <a:rPr lang="fr-FR" sz="2000" b="1" dirty="0" smtClean="0">
                <a:latin typeface="Calibri"/>
              </a:rPr>
              <a:t>des procédure STEG </a:t>
            </a:r>
            <a:r>
              <a:rPr lang="fr-FR" sz="2000" b="1" dirty="0" smtClean="0">
                <a:latin typeface="Calibri"/>
              </a:rPr>
              <a:t>pour le raccordement des installations photovoltaïques »</a:t>
            </a:r>
          </a:p>
          <a:p>
            <a:pPr marL="358775" indent="-358775" algn="just">
              <a:buClrTx/>
              <a:buFont typeface="Wingdings"/>
              <a:buChar char="§"/>
            </a:pPr>
            <a:r>
              <a:rPr lang="fr-FR" sz="2000" b="1" dirty="0" smtClean="0">
                <a:latin typeface="Calibri"/>
              </a:rPr>
              <a:t>« Référentiel technique »</a:t>
            </a:r>
            <a:endParaRPr lang="fr-FR" sz="2000" b="1" dirty="0">
              <a:latin typeface="Calibri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6000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7543" y="1120343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Raccordement d’un client BT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pic>
        <p:nvPicPr>
          <p:cNvPr id="6" name="Espace réservé du contenu 5" descr="530px-DB422093_FR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17" y="1944914"/>
            <a:ext cx="5040000" cy="2274217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 descr="528px-DB422094_FR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17" y="4209144"/>
            <a:ext cx="5040000" cy="225153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ZoneTexte 7"/>
          <p:cNvSpPr txBox="1"/>
          <p:nvPr/>
        </p:nvSpPr>
        <p:spPr>
          <a:xfrm>
            <a:off x="5442856" y="2104571"/>
            <a:ext cx="2975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tx1"/>
                </a:solidFill>
              </a:rPr>
              <a:t>STEG est-elle responsable en aval du pont de livraison ? ?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07315" y="3222175"/>
            <a:ext cx="6864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 smtClean="0">
                <a:solidFill>
                  <a:schemeClr val="tx1"/>
                </a:solidFill>
              </a:rPr>
              <a:t>OUI</a:t>
            </a: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908801" y="3222175"/>
            <a:ext cx="8114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 smtClean="0">
                <a:solidFill>
                  <a:schemeClr val="tx1"/>
                </a:solidFill>
              </a:rPr>
              <a:t>NON</a:t>
            </a: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12" name="Multiplier 11"/>
          <p:cNvSpPr/>
          <p:nvPr/>
        </p:nvSpPr>
        <p:spPr bwMode="auto">
          <a:xfrm>
            <a:off x="5921828" y="3077028"/>
            <a:ext cx="653143" cy="696686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pic>
        <p:nvPicPr>
          <p:cNvPr id="7" name="Espace réservé du contenu 6" descr="M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7657" y="1725671"/>
            <a:ext cx="2917371" cy="449109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727543" y="1120343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Raccordement d’un client MT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02743" y="2394858"/>
            <a:ext cx="50074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Pour les postes de transformation privés, la responsabilité de la STEG se limite au comptage BT ou au disjoncteur de protection générale pour les clients MT à comptage MT.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La STEG vérifie les dispositifs de protection et de sécurité.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La STEG vérifie le comptage.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727756" y="2012497"/>
          <a:ext cx="7775577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2187"/>
                <a:gridCol w="1407886"/>
                <a:gridCol w="15655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Installation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Sans IPV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Avec IPV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Consommation de puissance active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Consommation de puissance  réactive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Production de puissance active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Production de puissance  réactive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Variation</a:t>
                      </a:r>
                      <a:r>
                        <a:rPr lang="fr-FR" sz="2000" baseline="0" dirty="0" smtClean="0"/>
                        <a:t> de tension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Harmonique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Fliker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Court circuit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Étude de raccordement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Planification  (de la production)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70C0"/>
                          </a:solidFill>
                          <a:sym typeface="Wingdings"/>
                        </a:rPr>
                        <a:t></a:t>
                      </a:r>
                      <a:endParaRPr lang="fr-FR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 bwMode="auto">
          <a:xfrm>
            <a:off x="727542" y="1120343"/>
            <a:ext cx="8416458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Impact de l’installation du client sur le réseau de la STEG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06401" y="1533599"/>
            <a:ext cx="8548914" cy="4475314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La STEG doit: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planifier le développement du système électrique.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étudier et dimensionner les ouvrages de raccordement.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étudier les impacts de l’installation du client sur son réseau.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vérifier la protection du réseau sous sa responsabilité.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assurer la sécurité de son réseau et  des usagers.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respecter les termes contractuels.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Le client doit: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 concevoir et dimensionner son installation conformément au référentiel STEG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 assurer sa </a:t>
            </a:r>
            <a:r>
              <a:rPr lang="fr-FR" dirty="0" smtClean="0">
                <a:solidFill>
                  <a:schemeClr val="tx1"/>
                </a:solidFill>
              </a:rPr>
              <a:t>sécurité </a:t>
            </a:r>
            <a:r>
              <a:rPr lang="fr-FR" dirty="0" smtClean="0">
                <a:solidFill>
                  <a:schemeClr val="tx1"/>
                </a:solidFill>
              </a:rPr>
              <a:t>et celle de  </a:t>
            </a:r>
            <a:r>
              <a:rPr lang="fr-FR" dirty="0" smtClean="0">
                <a:solidFill>
                  <a:schemeClr val="tx1"/>
                </a:solidFill>
              </a:rPr>
              <a:t>son </a:t>
            </a:r>
            <a:r>
              <a:rPr lang="fr-FR" dirty="0" smtClean="0">
                <a:solidFill>
                  <a:schemeClr val="tx1"/>
                </a:solidFill>
              </a:rPr>
              <a:t>installation.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 respecter les terme contractuels.</a:t>
            </a:r>
          </a:p>
          <a:p>
            <a:pPr indent="363538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 informer la STEG des données de sa production (monitoring).</a:t>
            </a:r>
          </a:p>
          <a:p>
            <a:endParaRPr lang="fr-FR" b="1" dirty="0" smtClean="0">
              <a:solidFill>
                <a:schemeClr val="tx1"/>
              </a:solidFill>
            </a:endParaRPr>
          </a:p>
          <a:p>
            <a:endParaRPr lang="fr-FR" b="1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727543" y="1120343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Responsabilités des parties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75771" y="1649714"/>
            <a:ext cx="8665029" cy="469372"/>
          </a:xfrm>
        </p:spPr>
        <p:txBody>
          <a:bodyPr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Principe général: Chaque partie s’occupe du champ de ses responsabilités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727543" y="1120343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 du nouveau « Manuel des procédures »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03200" y="2383968"/>
          <a:ext cx="8766628" cy="3587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86"/>
                <a:gridCol w="4412342"/>
              </a:tblGrid>
              <a:tr h="55577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Client </a:t>
                      </a:r>
                      <a:r>
                        <a:rPr lang="fr-FR" baseline="0" dirty="0" smtClean="0"/>
                        <a:t> (ses intervenants mandatés)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STEG (ses agents et sous-traitants)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77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Décision de s’équiper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Planification du système (production)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77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Choix de</a:t>
                      </a:r>
                      <a:r>
                        <a:rPr lang="fr-FR" baseline="0" dirty="0" smtClean="0"/>
                        <a:t> l’installateur agréé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Étude du </a:t>
                      </a:r>
                      <a:r>
                        <a:rPr lang="fr-FR" dirty="0" smtClean="0"/>
                        <a:t>raccordement (conformité  </a:t>
                      </a:r>
                      <a:r>
                        <a:rPr lang="fr-FR" smtClean="0"/>
                        <a:t>deséquipements</a:t>
                      </a:r>
                      <a:r>
                        <a:rPr lang="fr-FR" dirty="0" smtClean="0"/>
                        <a:t> proposés)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77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Choix du bureau de contrôle (conformité)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Vérification de la </a:t>
                      </a:r>
                      <a:r>
                        <a:rPr lang="fr-FR" dirty="0" smtClean="0"/>
                        <a:t>protection de son réseau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77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Information de la STEG (monitoring)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Vérification de la sécurité (domaine public)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77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Respect</a:t>
                      </a:r>
                      <a:r>
                        <a:rPr lang="fr-FR" baseline="0" dirty="0" smtClean="0"/>
                        <a:t> des termes  contractuels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Respect des termes contractuels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r>
              <a:rPr lang="fr-FR" sz="4400" b="1" dirty="0" smtClean="0">
                <a:solidFill>
                  <a:schemeClr val="accent1">
                    <a:lumMod val="75000"/>
                  </a:schemeClr>
                </a:solidFill>
              </a:rPr>
              <a:t>Merci de votre attention</a:t>
            </a:r>
            <a:endParaRPr lang="fr-FR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927_PPT_Zymla_0.6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1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2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3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4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8.xml><?xml version="1.0" encoding="utf-8"?>
<a:theme xmlns:a="http://schemas.openxmlformats.org/drawingml/2006/main" name="5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120927_PPT_Zymla_0.6.potx</Template>
  <TotalTime>228</TotalTime>
  <Words>625</Words>
  <Application>Microsoft Office PowerPoint</Application>
  <PresentationFormat>Affichage à l'écran (4:3)</PresentationFormat>
  <Paragraphs>111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9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120927_PPT_Zymla_0.6</vt:lpstr>
      <vt:lpstr>Cover</vt:lpstr>
      <vt:lpstr>GIZ-DE</vt:lpstr>
      <vt:lpstr>1_GIZ-DE</vt:lpstr>
      <vt:lpstr>2_GIZ-DE</vt:lpstr>
      <vt:lpstr>3_GIZ-DE</vt:lpstr>
      <vt:lpstr>4_GIZ-DE</vt:lpstr>
      <vt:lpstr>5_GIZ-DE</vt:lpstr>
      <vt:lpstr>giz-powerpoint-20141103-v3</vt:lpstr>
      <vt:lpstr>Diapositive 1</vt:lpstr>
      <vt:lpstr>Rappel du cadre réglementaire </vt:lpstr>
      <vt:lpstr>Rappel du cadre réglementaire </vt:lpstr>
      <vt:lpstr>Raccordement d’un client BT</vt:lpstr>
      <vt:lpstr>Diapositive 5</vt:lpstr>
      <vt:lpstr>Diapositive 6</vt:lpstr>
      <vt:lpstr>Diapositive 7</vt:lpstr>
      <vt:lpstr>Diapositive 8</vt:lpstr>
      <vt:lpstr>Diapositive 9</vt:lpstr>
    </vt:vector>
  </TitlesOfParts>
  <Company>Crossmedia Beratung und Design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KHALED</cp:lastModifiedBy>
  <cp:revision>489</cp:revision>
  <cp:lastPrinted>2013-02-11T13:11:12Z</cp:lastPrinted>
  <dcterms:created xsi:type="dcterms:W3CDTF">2012-09-26T20:57:55Z</dcterms:created>
  <dcterms:modified xsi:type="dcterms:W3CDTF">2017-05-09T01:34:53Z</dcterms:modified>
</cp:coreProperties>
</file>